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0" r:id="rId2"/>
    <p:sldId id="311" r:id="rId3"/>
    <p:sldId id="309" r:id="rId4"/>
    <p:sldId id="312" r:id="rId5"/>
    <p:sldId id="305" r:id="rId6"/>
    <p:sldId id="308" r:id="rId7"/>
    <p:sldId id="306" r:id="rId8"/>
    <p:sldId id="307" r:id="rId9"/>
    <p:sldId id="294" r:id="rId10"/>
    <p:sldId id="297" r:id="rId11"/>
    <p:sldId id="298" r:id="rId12"/>
    <p:sldId id="296" r:id="rId13"/>
    <p:sldId id="289" r:id="rId14"/>
    <p:sldId id="286" r:id="rId15"/>
    <p:sldId id="280" r:id="rId16"/>
    <p:sldId id="281" r:id="rId17"/>
    <p:sldId id="282" r:id="rId1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CCFFFF"/>
    <a:srgbClr val="CCFF99"/>
    <a:srgbClr val="66FFFF"/>
    <a:srgbClr val="3333FF"/>
    <a:srgbClr val="FFCCFF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8" autoAdjust="0"/>
    <p:restoredTop sz="94333" autoAdjust="0"/>
  </p:normalViewPr>
  <p:slideViewPr>
    <p:cSldViewPr>
      <p:cViewPr varScale="1">
        <p:scale>
          <a:sx n="105" d="100"/>
          <a:sy n="105" d="100"/>
        </p:scale>
        <p:origin x="12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166-D00A-4C7A-A717-D9A3B2484626}" type="datetimeFigureOut">
              <a:rPr kumimoji="1" lang="ja-JP" altLang="en-US" smtClean="0"/>
              <a:t>2021/1/29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9C593-41C5-46EF-973E-6E6CB495795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081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49099" cy="496967"/>
          </a:xfrm>
          <a:prstGeom prst="rect">
            <a:avLst/>
          </a:prstGeom>
        </p:spPr>
        <p:txBody>
          <a:bodyPr vert="horz" lIns="91399" tIns="45696" rIns="91399" bIns="45696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46" y="1"/>
            <a:ext cx="2949099" cy="496967"/>
          </a:xfrm>
          <a:prstGeom prst="rect">
            <a:avLst/>
          </a:prstGeom>
        </p:spPr>
        <p:txBody>
          <a:bodyPr vert="horz" lIns="91399" tIns="45696" rIns="91399" bIns="45696" rtlCol="0"/>
          <a:lstStyle>
            <a:lvl1pPr algn="r">
              <a:defRPr sz="1200"/>
            </a:lvl1pPr>
          </a:lstStyle>
          <a:p>
            <a:fld id="{2BCEF52D-1F2D-4F00-9EB4-745C946B2455}" type="datetimeFigureOut">
              <a:rPr kumimoji="1" lang="ja-JP" altLang="en-US" smtClean="0"/>
              <a:t>2021/1/29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9" tIns="45696" rIns="91399" bIns="45696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92"/>
            <a:ext cx="5444490" cy="4472702"/>
          </a:xfrm>
          <a:prstGeom prst="rect">
            <a:avLst/>
          </a:prstGeom>
        </p:spPr>
        <p:txBody>
          <a:bodyPr vert="horz" lIns="91399" tIns="45696" rIns="91399" bIns="4569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440647"/>
            <a:ext cx="2949099" cy="496967"/>
          </a:xfrm>
          <a:prstGeom prst="rect">
            <a:avLst/>
          </a:prstGeom>
        </p:spPr>
        <p:txBody>
          <a:bodyPr vert="horz" lIns="91399" tIns="45696" rIns="91399" bIns="45696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46" y="9440647"/>
            <a:ext cx="2949099" cy="496967"/>
          </a:xfrm>
          <a:prstGeom prst="rect">
            <a:avLst/>
          </a:prstGeom>
        </p:spPr>
        <p:txBody>
          <a:bodyPr vert="horz" lIns="91399" tIns="45696" rIns="91399" bIns="45696" rtlCol="0" anchor="b"/>
          <a:lstStyle>
            <a:lvl1pPr algn="r">
              <a:defRPr sz="1200"/>
            </a:lvl1pPr>
          </a:lstStyle>
          <a:p>
            <a:fld id="{489F9FF2-F11D-4005-9DDF-9CA9572E3A7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51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ja-JP" sz="12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96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altLang="ja-JP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80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altLang="ja-JP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47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altLang="ja-JP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75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altLang="ja-JP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97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altLang="ja-JP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38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altLang="ja-JP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30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altLang="ja-JP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2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altLang="ja-JP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2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altLang="ja-JP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4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altLang="ja-JP" sz="12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1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altLang="ja-JP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2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altLang="ja-JP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6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altLang="ja-JP" sz="12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7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altLang="ja-JP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73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611" indent="-285620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248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599472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6466" indent="-228496" defTabSz="910812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3458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0450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7444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4436" indent="-228496" defTabSz="910812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F533ACE-48FF-4F47-BE39-E1D6A39A35DB}" type="slidenum">
              <a:rPr lang="en-US" altLang="ja-JP" sz="1200" b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altLang="ja-JP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8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820-DE66-428B-A346-1EE3B38ECE5D}" type="datetimeFigureOut">
              <a:rPr kumimoji="1" lang="ja-JP" altLang="en-US" smtClean="0"/>
              <a:t>2021/1/29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5C6E-D54B-4BAD-93C3-DB570E3B5B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12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820-DE66-428B-A346-1EE3B38ECE5D}" type="datetimeFigureOut">
              <a:rPr kumimoji="1" lang="ja-JP" altLang="en-US" smtClean="0"/>
              <a:t>2021/1/29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5C6E-D54B-4BAD-93C3-DB570E3B5B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416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820-DE66-428B-A346-1EE3B38ECE5D}" type="datetimeFigureOut">
              <a:rPr kumimoji="1" lang="ja-JP" altLang="en-US" smtClean="0"/>
              <a:t>2021/1/29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5C6E-D54B-4BAD-93C3-DB570E3B5B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088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820-DE66-428B-A346-1EE3B38ECE5D}" type="datetimeFigureOut">
              <a:rPr kumimoji="1" lang="ja-JP" altLang="en-US" smtClean="0"/>
              <a:t>2021/1/29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5C6E-D54B-4BAD-93C3-DB570E3B5B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459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820-DE66-428B-A346-1EE3B38ECE5D}" type="datetimeFigureOut">
              <a:rPr kumimoji="1" lang="ja-JP" altLang="en-US" smtClean="0"/>
              <a:t>2021/1/29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5C6E-D54B-4BAD-93C3-DB570E3B5B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014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820-DE66-428B-A346-1EE3B38ECE5D}" type="datetimeFigureOut">
              <a:rPr kumimoji="1" lang="ja-JP" altLang="en-US" smtClean="0"/>
              <a:t>2021/1/29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5C6E-D54B-4BAD-93C3-DB570E3B5B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839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820-DE66-428B-A346-1EE3B38ECE5D}" type="datetimeFigureOut">
              <a:rPr kumimoji="1" lang="ja-JP" altLang="en-US" smtClean="0"/>
              <a:t>2021/1/29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5C6E-D54B-4BAD-93C3-DB570E3B5B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547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820-DE66-428B-A346-1EE3B38ECE5D}" type="datetimeFigureOut">
              <a:rPr kumimoji="1" lang="ja-JP" altLang="en-US" smtClean="0"/>
              <a:t>2021/1/29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5C6E-D54B-4BAD-93C3-DB570E3B5B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783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820-DE66-428B-A346-1EE3B38ECE5D}" type="datetimeFigureOut">
              <a:rPr kumimoji="1" lang="ja-JP" altLang="en-US" smtClean="0"/>
              <a:t>2021/1/29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5C6E-D54B-4BAD-93C3-DB570E3B5B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249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820-DE66-428B-A346-1EE3B38ECE5D}" type="datetimeFigureOut">
              <a:rPr kumimoji="1" lang="ja-JP" altLang="en-US" smtClean="0"/>
              <a:t>2021/1/29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5C6E-D54B-4BAD-93C3-DB570E3B5B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724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F820-DE66-428B-A346-1EE3B38ECE5D}" type="datetimeFigureOut">
              <a:rPr kumimoji="1" lang="ja-JP" altLang="en-US" smtClean="0"/>
              <a:t>2021/1/29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5C6E-D54B-4BAD-93C3-DB570E3B5B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597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EF820-DE66-428B-A346-1EE3B38ECE5D}" type="datetimeFigureOut">
              <a:rPr kumimoji="1" lang="ja-JP" altLang="en-US" smtClean="0"/>
              <a:t>2021/1/29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5C6E-D54B-4BAD-93C3-DB570E3B5B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931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1</a:t>
            </a:fld>
            <a:endParaRPr lang="ja-JP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1484784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 smtClean="0"/>
              <a:t>グリーン調達ガイドライン改定第５版</a:t>
            </a:r>
            <a:endParaRPr kumimoji="1" lang="en-US" altLang="ja-JP" sz="3200" u="sng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　　　　　　　　　　　</a:t>
            </a:r>
            <a:r>
              <a:rPr kumimoji="1" lang="ja-JP" altLang="en-US" sz="3200" u="sng" dirty="0" smtClean="0"/>
              <a:t>ＳＤＧｓ追記説明資料</a:t>
            </a:r>
            <a:endParaRPr kumimoji="1" lang="en-US" altLang="ja-JP" sz="3200" u="sng" dirty="0" smtClean="0"/>
          </a:p>
          <a:p>
            <a:endParaRPr lang="en-US" altLang="ja-JP" sz="3200" u="sng" dirty="0"/>
          </a:p>
          <a:p>
            <a:endParaRPr kumimoji="1" lang="en-US" altLang="ja-JP" sz="3200" u="sng" dirty="0" smtClean="0"/>
          </a:p>
          <a:p>
            <a:endParaRPr lang="en-US" altLang="ja-JP" sz="3200" u="sng" dirty="0"/>
          </a:p>
          <a:p>
            <a:endParaRPr kumimoji="1" lang="en-US" altLang="ja-JP" sz="3200" u="sng" dirty="0" smtClean="0"/>
          </a:p>
          <a:p>
            <a:endParaRPr kumimoji="1" lang="en-US" altLang="ja-JP" sz="3200" u="sng" dirty="0" smtClean="0"/>
          </a:p>
          <a:p>
            <a:r>
              <a:rPr kumimoji="1" lang="ja-JP" altLang="en-US" sz="3200" dirty="0" smtClean="0"/>
              <a:t>　　　　　　　　　　　調達本部・</a:t>
            </a:r>
            <a:r>
              <a:rPr kumimoji="1" lang="ja-JP" altLang="en-US" sz="3200" u="sng" dirty="0" smtClean="0"/>
              <a:t>経営企画室　</a:t>
            </a:r>
            <a:endParaRPr kumimoji="1" lang="en-US" altLang="ja-JP" sz="3200" u="sng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　　　　　　　　　　　　　</a:t>
            </a:r>
            <a:r>
              <a:rPr lang="en-US" altLang="ja-JP" sz="3200" u="sng" dirty="0" smtClean="0"/>
              <a:t>2021</a:t>
            </a:r>
            <a:r>
              <a:rPr lang="ja-JP" altLang="en-US" sz="3200" u="sng" dirty="0" smtClean="0"/>
              <a:t>年</a:t>
            </a:r>
            <a:r>
              <a:rPr lang="en-US" altLang="ja-JP" sz="3200" u="sng" dirty="0" smtClean="0"/>
              <a:t>1</a:t>
            </a:r>
            <a:r>
              <a:rPr lang="ja-JP" altLang="en-US" sz="3200" u="sng" dirty="0" smtClean="0"/>
              <a:t>月</a:t>
            </a:r>
            <a:r>
              <a:rPr lang="en-US" altLang="ja-JP" sz="3200" u="sng" dirty="0" smtClean="0"/>
              <a:t>28</a:t>
            </a:r>
            <a:r>
              <a:rPr lang="ja-JP" altLang="en-US" sz="3200" u="sng" dirty="0" smtClean="0"/>
              <a:t>日</a:t>
            </a:r>
            <a:endParaRPr kumimoji="1" lang="ja-JP" alt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01987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10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34145BF-20FD-433A-8CA9-A6763CB3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85" y="-3305"/>
            <a:ext cx="8697787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u="sng" dirty="0">
                <a:latin typeface="HG丸ｺﾞｼｯｸM-PRO" pitchFamily="50" charset="-128"/>
                <a:ea typeface="HG丸ｺﾞｼｯｸM-PRO" pitchFamily="50" charset="-128"/>
              </a:rPr>
              <a:t>日本政府のニーズ　</a:t>
            </a:r>
            <a:r>
              <a:rPr lang="en-US" altLang="ja-JP" sz="2800" b="1" u="sng" dirty="0">
                <a:latin typeface="HG丸ｺﾞｼｯｸM-PRO" pitchFamily="50" charset="-128"/>
                <a:ea typeface="HG丸ｺﾞｼｯｸM-PRO" pitchFamily="50" charset="-128"/>
              </a:rPr>
              <a:t>SDG</a:t>
            </a:r>
            <a:r>
              <a:rPr lang="ja-JP" altLang="en-US" sz="2800" b="1" u="sng" dirty="0" err="1">
                <a:latin typeface="HG丸ｺﾞｼｯｸM-PRO" pitchFamily="50" charset="-128"/>
                <a:ea typeface="HG丸ｺﾞｼｯｸM-PRO" pitchFamily="50" charset="-128"/>
              </a:rPr>
              <a:t>ｓ</a:t>
            </a:r>
            <a:r>
              <a:rPr lang="ja-JP" altLang="en-US" sz="2800" b="1" u="sng" dirty="0">
                <a:latin typeface="HG丸ｺﾞｼｯｸM-PRO" pitchFamily="50" charset="-128"/>
                <a:ea typeface="HG丸ｺﾞｼｯｸM-PRO" pitchFamily="50" charset="-128"/>
              </a:rPr>
              <a:t>アクションプラン</a:t>
            </a:r>
            <a:r>
              <a:rPr lang="en-US" altLang="ja-JP" sz="2800" b="1" u="sng" dirty="0"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sz="2800" b="1" u="sng" dirty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ja-JP" altLang="en-US" sz="2400" b="1" u="sng" dirty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ja-JP" altLang="en-US" b="1" u="sng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2810" y="1736683"/>
            <a:ext cx="81750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/>
              <a:t>地方創成の推進</a:t>
            </a:r>
            <a:endParaRPr kumimoji="1" lang="en-US" altLang="ja-JP" sz="2400" dirty="0"/>
          </a:p>
          <a:p>
            <a:r>
              <a:rPr lang="ja-JP" altLang="en-US" sz="2400" dirty="0"/>
              <a:t>▶　</a:t>
            </a:r>
            <a:r>
              <a:rPr lang="ja-JP" altLang="en-US" sz="2400" u="sng" dirty="0">
                <a:solidFill>
                  <a:srgbClr val="FF0000"/>
                </a:solidFill>
              </a:rPr>
              <a:t>ＳＤＧｓ未来都市、地方創成ＳＤＧｓ官民連携プラットフォーム</a:t>
            </a:r>
            <a:endParaRPr lang="en-US" altLang="ja-JP" sz="2400" u="sng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　　</a:t>
            </a:r>
            <a:r>
              <a:rPr lang="ja-JP" altLang="en-US" sz="2400" dirty="0"/>
              <a:t>を通じた民間参画の促進、</a:t>
            </a:r>
            <a:r>
              <a:rPr lang="ja-JP" altLang="en-US" sz="2400" u="sng" dirty="0">
                <a:solidFill>
                  <a:srgbClr val="FF0000"/>
                </a:solidFill>
              </a:rPr>
              <a:t>地方創成ＳＤＧｓ国際フォーラム</a:t>
            </a:r>
            <a:endParaRPr lang="en-US" altLang="ja-JP" sz="2400" u="sng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　　</a:t>
            </a:r>
            <a:r>
              <a:rPr lang="ja-JP" altLang="en-US" sz="2400" dirty="0"/>
              <a:t>を通じた普及展開</a:t>
            </a:r>
            <a:endParaRPr lang="en-US" altLang="ja-JP" sz="2400" dirty="0"/>
          </a:p>
          <a:p>
            <a:r>
              <a:rPr kumimoji="1" lang="ja-JP" altLang="en-US" sz="2400" dirty="0"/>
              <a:t>▶　「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地方創成ＳＤＧｓ金融</a:t>
            </a:r>
            <a:r>
              <a:rPr kumimoji="1" lang="ja-JP" altLang="en-US" sz="2400" dirty="0"/>
              <a:t>」を通じた「自律的好循環」の形成に</a:t>
            </a:r>
            <a:endParaRPr kumimoji="1" lang="en-US" altLang="ja-JP" sz="2400" dirty="0"/>
          </a:p>
          <a:p>
            <a:r>
              <a:rPr lang="ja-JP" altLang="en-US" sz="2400" dirty="0"/>
              <a:t>　　向け、ＳＤＧｓに取り組む地方事業者等の登録・認証制度等</a:t>
            </a:r>
            <a:endParaRPr lang="en-US" altLang="ja-JP" sz="2400" dirty="0"/>
          </a:p>
          <a:p>
            <a:r>
              <a:rPr kumimoji="1" lang="ja-JP" altLang="en-US" sz="2400" dirty="0"/>
              <a:t>　　を推進</a:t>
            </a:r>
            <a:endParaRPr lang="en-US" altLang="ja-JP" sz="2400" dirty="0"/>
          </a:p>
          <a:p>
            <a:r>
              <a:rPr kumimoji="1" lang="ja-JP" altLang="en-US" sz="2400" u="sng" dirty="0"/>
              <a:t>強靭なまちづくり</a:t>
            </a:r>
            <a:endParaRPr kumimoji="1" lang="en-US" altLang="ja-JP" sz="2400" u="sng" dirty="0"/>
          </a:p>
          <a:p>
            <a:r>
              <a:rPr lang="ja-JP" altLang="en-US" sz="2400" dirty="0"/>
              <a:t>▶　</a:t>
            </a:r>
            <a:r>
              <a:rPr lang="ja-JP" altLang="en-US" sz="2400" u="sng" dirty="0">
                <a:solidFill>
                  <a:srgbClr val="FF0000"/>
                </a:solidFill>
              </a:rPr>
              <a:t>中防災、減災、国土強靭化</a:t>
            </a:r>
            <a:r>
              <a:rPr lang="ja-JP" altLang="en-US" sz="2400" dirty="0"/>
              <a:t>の推進、</a:t>
            </a:r>
            <a:r>
              <a:rPr lang="ja-JP" altLang="en-US" sz="2400" u="sng" dirty="0">
                <a:solidFill>
                  <a:srgbClr val="FF0000"/>
                </a:solidFill>
              </a:rPr>
              <a:t>エネルギーインフラ強</a:t>
            </a:r>
            <a:endParaRPr lang="en-US" altLang="ja-JP" sz="2400" u="sng" dirty="0">
              <a:solidFill>
                <a:srgbClr val="FF0000"/>
              </a:solidFill>
            </a:endParaRPr>
          </a:p>
          <a:p>
            <a:r>
              <a:rPr lang="ja-JP" altLang="en-US" sz="2400" u="sng" dirty="0">
                <a:solidFill>
                  <a:srgbClr val="FF0000"/>
                </a:solidFill>
              </a:rPr>
              <a:t>　　化やグリーンインフラ</a:t>
            </a:r>
            <a:r>
              <a:rPr lang="ja-JP" altLang="en-US" sz="2400" dirty="0"/>
              <a:t>の推進</a:t>
            </a:r>
            <a:endParaRPr lang="en-US" altLang="ja-JP" sz="2400" dirty="0"/>
          </a:p>
          <a:p>
            <a:r>
              <a:rPr lang="ja-JP" altLang="en-US" sz="2400" dirty="0"/>
              <a:t>▶　質の高いインフラの推進</a:t>
            </a:r>
            <a:endParaRPr lang="en-US" altLang="ja-JP" sz="2400" dirty="0"/>
          </a:p>
          <a:p>
            <a:r>
              <a:rPr lang="ja-JP" altLang="en-US" sz="2400" u="sng" dirty="0"/>
              <a:t>循環共生型社会の構築</a:t>
            </a:r>
            <a:endParaRPr lang="en-US" altLang="ja-JP" sz="2400" u="sng" dirty="0"/>
          </a:p>
          <a:p>
            <a:r>
              <a:rPr lang="ja-JP" altLang="en-US" sz="2400" dirty="0"/>
              <a:t>▶　</a:t>
            </a:r>
            <a:r>
              <a:rPr lang="ja-JP" altLang="en-US" sz="2400" u="sng" dirty="0">
                <a:solidFill>
                  <a:srgbClr val="FF0000"/>
                </a:solidFill>
              </a:rPr>
              <a:t>東京オリンピック・・・・・・・・・・・・・・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971600" y="747305"/>
            <a:ext cx="6696744" cy="79208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２．ＳＤＧｓを原動力とした地方創成、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強靭かつ環境に優しい魅力的なまちづくり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11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34145BF-20FD-433A-8CA9-A6763CB3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85" y="-3305"/>
            <a:ext cx="8697787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u="sng" dirty="0">
                <a:latin typeface="HG丸ｺﾞｼｯｸM-PRO" pitchFamily="50" charset="-128"/>
                <a:ea typeface="HG丸ｺﾞｼｯｸM-PRO" pitchFamily="50" charset="-128"/>
              </a:rPr>
              <a:t>日本政府のニーズ　</a:t>
            </a:r>
            <a:r>
              <a:rPr lang="en-US" altLang="ja-JP" sz="2800" b="1" u="sng" dirty="0">
                <a:latin typeface="HG丸ｺﾞｼｯｸM-PRO" pitchFamily="50" charset="-128"/>
                <a:ea typeface="HG丸ｺﾞｼｯｸM-PRO" pitchFamily="50" charset="-128"/>
              </a:rPr>
              <a:t>SDG</a:t>
            </a:r>
            <a:r>
              <a:rPr lang="ja-JP" altLang="en-US" sz="2800" b="1" u="sng" dirty="0" err="1">
                <a:latin typeface="HG丸ｺﾞｼｯｸM-PRO" pitchFamily="50" charset="-128"/>
                <a:ea typeface="HG丸ｺﾞｼｯｸM-PRO" pitchFamily="50" charset="-128"/>
              </a:rPr>
              <a:t>ｓ</a:t>
            </a:r>
            <a:r>
              <a:rPr lang="ja-JP" altLang="en-US" sz="2800" b="1" u="sng" dirty="0">
                <a:latin typeface="HG丸ｺﾞｼｯｸM-PRO" pitchFamily="50" charset="-128"/>
                <a:ea typeface="HG丸ｺﾞｼｯｸM-PRO" pitchFamily="50" charset="-128"/>
              </a:rPr>
              <a:t>アクションプラン</a:t>
            </a:r>
            <a:r>
              <a:rPr lang="en-US" altLang="ja-JP" sz="2800" b="1" u="sng" dirty="0"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sz="2800" b="1" u="sng" dirty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ja-JP" altLang="en-US" sz="2400" b="1" u="sng" dirty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ja-JP" altLang="en-US" b="1" u="sng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766783"/>
            <a:ext cx="8579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/>
              <a:t>次世代・女性のエンパワーメント</a:t>
            </a:r>
            <a:endParaRPr kumimoji="1" lang="en-US" altLang="ja-JP" sz="2400" dirty="0"/>
          </a:p>
          <a:p>
            <a:r>
              <a:rPr lang="ja-JP" altLang="en-US" sz="2400" dirty="0"/>
              <a:t>▶　</a:t>
            </a:r>
            <a:r>
              <a:rPr lang="ja-JP" altLang="en-US" sz="2400" u="sng" dirty="0">
                <a:solidFill>
                  <a:srgbClr val="FF0000"/>
                </a:solidFill>
              </a:rPr>
              <a:t>働き方改革</a:t>
            </a:r>
            <a:r>
              <a:rPr lang="ja-JP" altLang="en-US" sz="2400" dirty="0"/>
              <a:t>の着実な実施</a:t>
            </a:r>
            <a:endParaRPr lang="en-US" altLang="ja-JP" sz="2400" dirty="0"/>
          </a:p>
          <a:p>
            <a:r>
              <a:rPr kumimoji="1" lang="ja-JP" altLang="en-US" sz="2400" dirty="0"/>
              <a:t>▶　あらゆる分野における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女性の活躍推進</a:t>
            </a:r>
            <a:endParaRPr kumimoji="1" lang="en-US" altLang="ja-JP" sz="2400" dirty="0"/>
          </a:p>
          <a:p>
            <a:r>
              <a:rPr lang="ja-JP" altLang="en-US" sz="2400" dirty="0"/>
              <a:t>▶　</a:t>
            </a:r>
            <a:r>
              <a:rPr lang="ja-JP" altLang="en-US" sz="2400" u="sng" dirty="0">
                <a:solidFill>
                  <a:srgbClr val="FF0000"/>
                </a:solidFill>
              </a:rPr>
              <a:t>ダイバシティー・バリアフリー</a:t>
            </a:r>
            <a:r>
              <a:rPr lang="ja-JP" altLang="en-US" sz="2400" dirty="0"/>
              <a:t>の推進</a:t>
            </a:r>
            <a:endParaRPr lang="en-US" altLang="ja-JP" sz="2400" dirty="0"/>
          </a:p>
          <a:p>
            <a:r>
              <a:rPr lang="ja-JP" altLang="en-US" sz="2400" dirty="0"/>
              <a:t>▶　「</a:t>
            </a:r>
            <a:r>
              <a:rPr lang="ja-JP" altLang="en-US" sz="2400" u="sng" dirty="0">
                <a:solidFill>
                  <a:srgbClr val="FF0000"/>
                </a:solidFill>
              </a:rPr>
              <a:t>次世代のＳＤＧｓ推進プラットフォーム</a:t>
            </a:r>
            <a:r>
              <a:rPr lang="ja-JP" altLang="en-US" sz="2400" dirty="0"/>
              <a:t>」の内外での活動を</a:t>
            </a:r>
            <a:endParaRPr lang="en-US" altLang="ja-JP" sz="2400" dirty="0"/>
          </a:p>
          <a:p>
            <a:r>
              <a:rPr lang="ja-JP" altLang="en-US" sz="2400" dirty="0"/>
              <a:t>　　支援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u="sng" dirty="0"/>
              <a:t>「人づくり」の中核としても保健、教育</a:t>
            </a:r>
            <a:endParaRPr lang="en-US" altLang="ja-JP" sz="2400" dirty="0"/>
          </a:p>
          <a:p>
            <a:r>
              <a:rPr lang="ja-JP" altLang="en-US" sz="2400" dirty="0"/>
              <a:t>▶東京オリンピック・パラリンピックを通じた</a:t>
            </a:r>
            <a:r>
              <a:rPr lang="ja-JP" altLang="en-US" sz="2400" u="sng" dirty="0">
                <a:solidFill>
                  <a:srgbClr val="FF0000"/>
                </a:solidFill>
              </a:rPr>
              <a:t>スポーツＳＤＧｓ</a:t>
            </a:r>
            <a:r>
              <a:rPr lang="ja-JP" altLang="en-US" sz="2400" dirty="0"/>
              <a:t>の推進</a:t>
            </a:r>
            <a:endParaRPr lang="en-US" altLang="ja-JP" sz="2400" dirty="0"/>
          </a:p>
          <a:p>
            <a:r>
              <a:rPr lang="ja-JP" altLang="en-US" sz="2400" dirty="0"/>
              <a:t>▶</a:t>
            </a:r>
            <a:r>
              <a:rPr lang="ja-JP" altLang="en-US" sz="2400" u="sng" dirty="0">
                <a:solidFill>
                  <a:srgbClr val="FF0000"/>
                </a:solidFill>
              </a:rPr>
              <a:t>新学習指導要領を踏まえた持続可能な開発のための教育（ＥＳ</a:t>
            </a:r>
            <a:endParaRPr lang="en-US" altLang="ja-JP" sz="2400" u="sng" dirty="0">
              <a:solidFill>
                <a:srgbClr val="FF0000"/>
              </a:solidFill>
            </a:endParaRPr>
          </a:p>
          <a:p>
            <a:r>
              <a:rPr lang="ja-JP" altLang="en-US" sz="2400" dirty="0"/>
              <a:t>　</a:t>
            </a:r>
            <a:r>
              <a:rPr lang="ja-JP" altLang="en-US" sz="2400" u="sng" dirty="0">
                <a:solidFill>
                  <a:srgbClr val="FF0000"/>
                </a:solidFill>
              </a:rPr>
              <a:t>Ｄ）の推進</a:t>
            </a:r>
            <a:endParaRPr lang="en-US" altLang="ja-JP" sz="2400" u="sng" dirty="0">
              <a:solidFill>
                <a:srgbClr val="FF0000"/>
              </a:solidFill>
            </a:endParaRPr>
          </a:p>
          <a:p>
            <a:r>
              <a:rPr lang="ja-JP" altLang="en-US" sz="2400" dirty="0"/>
              <a:t>▶・・・・・・・・・・・・・・・・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899592" y="747305"/>
            <a:ext cx="6696744" cy="79208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３．ＳＤＧｓの担い手としての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次世代・女性のエンパワーメント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0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12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34145BF-20FD-433A-8CA9-A6763CB3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85" y="-3305"/>
            <a:ext cx="8697787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u="sng" dirty="0">
                <a:latin typeface="HG丸ｺﾞｼｯｸM-PRO" pitchFamily="50" charset="-128"/>
                <a:ea typeface="HG丸ｺﾞｼｯｸM-PRO" pitchFamily="50" charset="-128"/>
              </a:rPr>
              <a:t>日本政府のニーズ　</a:t>
            </a:r>
            <a:r>
              <a:rPr lang="en-US" altLang="ja-JP" sz="2800" b="1" u="sng" dirty="0">
                <a:latin typeface="HG丸ｺﾞｼｯｸM-PRO" pitchFamily="50" charset="-128"/>
                <a:ea typeface="HG丸ｺﾞｼｯｸM-PRO" pitchFamily="50" charset="-128"/>
              </a:rPr>
              <a:t>SDG</a:t>
            </a:r>
            <a:r>
              <a:rPr lang="ja-JP" altLang="en-US" sz="2800" b="1" u="sng" dirty="0" err="1">
                <a:latin typeface="HG丸ｺﾞｼｯｸM-PRO" pitchFamily="50" charset="-128"/>
                <a:ea typeface="HG丸ｺﾞｼｯｸM-PRO" pitchFamily="50" charset="-128"/>
              </a:rPr>
              <a:t>ｓ</a:t>
            </a:r>
            <a:r>
              <a:rPr lang="ja-JP" altLang="en-US" sz="2800" b="1" u="sng" dirty="0">
                <a:latin typeface="HG丸ｺﾞｼｯｸM-PRO" pitchFamily="50" charset="-128"/>
                <a:ea typeface="HG丸ｺﾞｼｯｸM-PRO" pitchFamily="50" charset="-128"/>
              </a:rPr>
              <a:t>アクションプラン</a:t>
            </a:r>
            <a:r>
              <a:rPr lang="en-US" altLang="ja-JP" sz="2800" b="1" u="sng" dirty="0"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sz="2400" b="1" u="sng" dirty="0">
                <a:latin typeface="HG丸ｺﾞｼｯｸM-PRO" pitchFamily="50" charset="-128"/>
                <a:ea typeface="HG丸ｺﾞｼｯｸM-PRO" pitchFamily="50" charset="-128"/>
              </a:rPr>
              <a:t>　　　　</a:t>
            </a:r>
            <a:r>
              <a:rPr lang="ja-JP" altLang="en-US" b="1" u="sng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39552" y="692696"/>
            <a:ext cx="6696744" cy="79208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</a:rPr>
              <a:t>『</a:t>
            </a:r>
            <a:r>
              <a:rPr kumimoji="1" lang="ja-JP" altLang="en-US" sz="2400" dirty="0">
                <a:solidFill>
                  <a:schemeClr val="tx1"/>
                </a:solidFill>
              </a:rPr>
              <a:t>ＳＤＧｓ実施指針</a:t>
            </a:r>
            <a:r>
              <a:rPr kumimoji="1" lang="en-US" altLang="ja-JP" sz="2400" dirty="0">
                <a:solidFill>
                  <a:schemeClr val="tx1"/>
                </a:solidFill>
              </a:rPr>
              <a:t>』</a:t>
            </a:r>
            <a:r>
              <a:rPr kumimoji="1" lang="ja-JP" altLang="en-US" sz="2400" dirty="0">
                <a:solidFill>
                  <a:schemeClr val="tx1"/>
                </a:solidFill>
              </a:rPr>
              <a:t>の８分野に関する取組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9552" y="1657564"/>
            <a:ext cx="81750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①あらゆる人々が活躍する社会・ジェンダー平等の実現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②健康・長寿の達成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③成長市場の創出、地域活性化、科学技術イノベーション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④持続可能で強靭な国土と質の高いインフラの整備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⑤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省・再生可能エネルギー</a:t>
            </a:r>
            <a:r>
              <a:rPr kumimoji="1" lang="ja-JP" altLang="en-US" sz="2400" dirty="0"/>
              <a:t>、防災・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気候変動対策</a:t>
            </a:r>
            <a:r>
              <a:rPr kumimoji="1" lang="ja-JP" altLang="en-US" sz="2400" dirty="0"/>
              <a:t>、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循環型社会</a:t>
            </a:r>
            <a:endParaRPr kumimoji="1" lang="en-US" altLang="ja-JP" sz="2400" u="sng" dirty="0">
              <a:solidFill>
                <a:srgbClr val="FF0000"/>
              </a:solidFill>
            </a:endParaRPr>
          </a:p>
          <a:p>
            <a:endParaRPr lang="en-US" altLang="ja-JP" sz="2400" dirty="0"/>
          </a:p>
          <a:p>
            <a:r>
              <a:rPr kumimoji="1" lang="ja-JP" altLang="en-US" sz="2400" dirty="0"/>
              <a:t>⑥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生物多様性</a:t>
            </a:r>
            <a:r>
              <a:rPr kumimoji="1" lang="ja-JP" altLang="en-US" sz="2400" dirty="0"/>
              <a:t>、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森林、海洋等の環境の保全</a:t>
            </a:r>
            <a:endParaRPr kumimoji="1" lang="en-US" altLang="ja-JP" sz="2400" u="sng" dirty="0">
              <a:solidFill>
                <a:srgbClr val="FF0000"/>
              </a:solidFill>
            </a:endParaRPr>
          </a:p>
          <a:p>
            <a:endParaRPr lang="en-US" altLang="ja-JP" sz="2400" dirty="0"/>
          </a:p>
          <a:p>
            <a:r>
              <a:rPr kumimoji="1" lang="ja-JP" altLang="en-US" sz="2400" dirty="0"/>
              <a:t>⑦平和と安全・安心社会の実現</a:t>
            </a:r>
          </a:p>
        </p:txBody>
      </p:sp>
    </p:spTree>
    <p:extLst>
      <p:ext uri="{BB962C8B-B14F-4D97-AF65-F5344CB8AC3E}">
        <p14:creationId xmlns:p14="http://schemas.microsoft.com/office/powerpoint/2010/main" val="259704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13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5CF80CD-67D5-4391-A43F-359182F2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0"/>
            <a:ext cx="8208912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環境省のニーズ</a:t>
            </a:r>
            <a:endParaRPr lang="en-US" altLang="ja-JP" sz="2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≪環境省、第五次環境基本計画その１≫</a:t>
            </a:r>
            <a:r>
              <a:rPr lang="ja-JP" altLang="en-US" sz="2800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sz="2800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6" name="図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92552"/>
            <a:ext cx="7776864" cy="583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14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5CF80CD-67D5-4391-A43F-359182F2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0"/>
            <a:ext cx="8208912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環境省のニーズ</a:t>
            </a:r>
            <a:endParaRPr lang="en-US" altLang="ja-JP" sz="2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≪環境省、第五次環境基本計画その２≫</a:t>
            </a:r>
            <a:r>
              <a:rPr lang="ja-JP" altLang="en-US" sz="2800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sz="2800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7" name="図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892552"/>
            <a:ext cx="7986151" cy="57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0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15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5CF80CD-67D5-4391-A43F-359182F2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88" y="44624"/>
            <a:ext cx="8208912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業界、納入先のニーズ</a:t>
            </a:r>
            <a:endParaRPr lang="en-US" altLang="ja-JP" sz="2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≪経団連企業行動憲章の改定</a:t>
            </a:r>
            <a:r>
              <a:rPr lang="en-US" altLang="ja-JP" sz="2400" dirty="0">
                <a:latin typeface="HG丸ｺﾞｼｯｸM-PRO" pitchFamily="50" charset="-128"/>
                <a:ea typeface="HG丸ｺﾞｼｯｸM-PRO" pitchFamily="50" charset="-128"/>
              </a:rPr>
              <a:t>(2017.11.8)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その１≫</a:t>
            </a:r>
            <a:r>
              <a:rPr lang="ja-JP" altLang="en-US" sz="2800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sz="2800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53208"/>
            <a:ext cx="7761809" cy="571615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2843808" y="6093296"/>
            <a:ext cx="489654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644008" y="1844824"/>
            <a:ext cx="3873376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99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16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5CF80CD-67D5-4391-A43F-359182F2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80628"/>
            <a:ext cx="7992888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業界、納入先のニーズ</a:t>
            </a:r>
            <a:endParaRPr lang="en-US" altLang="ja-JP" sz="2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≪経団連企業行動憲章の改定</a:t>
            </a:r>
            <a:r>
              <a:rPr lang="en-US" altLang="ja-JP" sz="2400" dirty="0">
                <a:latin typeface="HG丸ｺﾞｼｯｸM-PRO" pitchFamily="50" charset="-128"/>
                <a:ea typeface="HG丸ｺﾞｼｯｸM-PRO" pitchFamily="50" charset="-128"/>
              </a:rPr>
              <a:t>(2017.11.8)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その２≫</a:t>
            </a:r>
            <a:r>
              <a:rPr lang="ja-JP" altLang="en-US" sz="2800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sz="2800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40" y="973180"/>
            <a:ext cx="8208912" cy="56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5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17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5CF80CD-67D5-4391-A43F-359182F2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4048"/>
            <a:ext cx="8064896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業界、納入先のニーズ</a:t>
            </a:r>
            <a:endParaRPr lang="en-US" altLang="ja-JP" sz="2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≪経団連企業行動憲章の改定</a:t>
            </a:r>
            <a:r>
              <a:rPr lang="en-US" altLang="ja-JP" sz="2400" dirty="0">
                <a:latin typeface="HG丸ｺﾞｼｯｸM-PRO" pitchFamily="50" charset="-128"/>
                <a:ea typeface="HG丸ｺﾞｼｯｸM-PRO" pitchFamily="50" charset="-128"/>
              </a:rPr>
              <a:t>(2017.11.8)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その３≫</a:t>
            </a:r>
            <a:r>
              <a:rPr lang="ja-JP" altLang="en-US" sz="2800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sz="2800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6" name="図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49116"/>
            <a:ext cx="8064896" cy="561391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96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64466" y="159024"/>
            <a:ext cx="889877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社会部会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環境</a:t>
            </a:r>
            <a:r>
              <a:rPr lang="en-US" altLang="ja-JP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)_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あるべき姿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ビジョン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に向け、今後実施すべきこと　</a:t>
            </a:r>
            <a:endParaRPr lang="en-US" altLang="ja-JP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4466" y="819108"/>
            <a:ext cx="90270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【2020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lang="en-US" altLang="ja-JP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・国内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再構築構想と連携し緑化率の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UP</a:t>
            </a: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・生物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多様性の影響度評価（国内→海外）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・環境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ISO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教育の充実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・環境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表彰制度を構築する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・海外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現法の環境データ公開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IS26000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や環境ガイドライン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対応）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u="heavy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2400" u="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サプライヤーへの環境啓蒙活動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u="heavy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・グリーン</a:t>
            </a:r>
            <a:r>
              <a:rPr lang="ja-JP" altLang="en-US" sz="2400" u="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調達ガイドラインの見直し・</a:t>
            </a:r>
            <a:r>
              <a:rPr lang="ja-JP" altLang="en-US" sz="2400" u="heavy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充実（ＳＤＧｓ折込み）</a:t>
            </a:r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2400" u="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⇒サプライヤ</a:t>
            </a:r>
            <a:r>
              <a:rPr lang="en-US" altLang="ja-JP" sz="2400" u="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400" u="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と共に環境負荷低減ができる体制作り</a:t>
            </a:r>
            <a:endParaRPr lang="en-US" altLang="ja-JP" sz="2400" u="heavy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・太陽光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発電の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導入推進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・環境コミュニケーション大賞の課題洗出し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内部課題への対応として上記活動内容の検討・推進が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KPI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達成に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向けたベースとなり、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T.RAD12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/T.RAD13</a:t>
            </a:r>
          </a:p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(2025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年）にて更なる活動を行い目標を達成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185378" y="5433501"/>
            <a:ext cx="268043" cy="355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7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3</a:t>
            </a:fld>
            <a:endParaRPr lang="ja-JP" altLang="en-US" sz="1200" dirty="0">
              <a:solidFill>
                <a:srgbClr val="898989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5CF80CD-67D5-4391-A43F-359182F2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1" y="0"/>
            <a:ext cx="80648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ＳＤＧｓとは？</a:t>
            </a:r>
            <a:r>
              <a:rPr lang="ja-JP" altLang="en-US" sz="2800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sz="2800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23220"/>
            <a:ext cx="7261960" cy="446449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74" y="5011716"/>
            <a:ext cx="7089562" cy="14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4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4</a:t>
            </a:fld>
            <a:endParaRPr lang="ja-JP" altLang="en-US" sz="1200" dirty="0">
              <a:solidFill>
                <a:srgbClr val="898989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5CF80CD-67D5-4391-A43F-359182F2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1" y="0"/>
            <a:ext cx="80648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ＳＤＧｓの活用</a:t>
            </a:r>
            <a:r>
              <a:rPr lang="ja-JP" altLang="en-US" sz="2800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sz="2800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3568" y="980728"/>
            <a:ext cx="7956284" cy="49685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</a:rPr>
              <a:t>●２０１５年に国連が採択した日本を含む国際社会全体の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　　２０３０年に向けた</a:t>
            </a:r>
            <a:r>
              <a:rPr lang="ja-JP" altLang="en-US" sz="2400" dirty="0" smtClean="0">
                <a:solidFill>
                  <a:schemeClr val="tx1"/>
                </a:solidFill>
              </a:rPr>
              <a:t>環境・経済・社会についてのゴール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少子高齢化人材不足、消費者ニーズの多様化による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事業継続の課題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　　　　　　　　　　　　　　　　　↓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・長期的な視点で社会ニーズを重視して経営と事業展開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　　　　　　　　　　　　　　　　↓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経営リスクの回避と新たなビジネスチャンスの獲得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◆持続可能性を追求するためのツールとしてＳＤＧｓを活用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0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72086DC-596B-4B65-88F2-792143D94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1" y="63566"/>
            <a:ext cx="8447940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u="sng" dirty="0">
                <a:latin typeface="HG丸ｺﾞｼｯｸM-PRO" pitchFamily="50" charset="-128"/>
                <a:ea typeface="HG丸ｺﾞｼｯｸM-PRO" pitchFamily="50" charset="-128"/>
              </a:rPr>
              <a:t>SDG</a:t>
            </a:r>
            <a:r>
              <a:rPr lang="ja-JP" altLang="en-US" sz="2400" b="1" u="sng" dirty="0" err="1">
                <a:latin typeface="HG丸ｺﾞｼｯｸM-PRO" pitchFamily="50" charset="-128"/>
                <a:ea typeface="HG丸ｺﾞｼｯｸM-PRO" pitchFamily="50" charset="-128"/>
              </a:rPr>
              <a:t>ｓ</a:t>
            </a:r>
            <a:r>
              <a:rPr lang="ja-JP" altLang="en-US" sz="2400" b="1" u="sng" dirty="0">
                <a:latin typeface="HG丸ｺﾞｼｯｸM-PRO" pitchFamily="50" charset="-128"/>
                <a:ea typeface="HG丸ｺﾞｼｯｸM-PRO" pitchFamily="50" charset="-128"/>
              </a:rPr>
              <a:t>の活用によって広がる可能性</a:t>
            </a:r>
            <a:r>
              <a:rPr lang="ja-JP" altLang="en-US" sz="2800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sz="2800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06194" y="960256"/>
            <a:ext cx="4149781" cy="27363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b="1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b="1" dirty="0">
                <a:solidFill>
                  <a:schemeClr val="tx1"/>
                </a:solidFill>
              </a:rPr>
              <a:t>企業イメージの向上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】</a:t>
            </a:r>
          </a:p>
          <a:p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lang="ja-JP" altLang="en-US" b="1" dirty="0" smtClean="0">
                <a:solidFill>
                  <a:schemeClr val="tx1"/>
                </a:solidFill>
              </a:rPr>
              <a:t>　ＳＤＧｓへの取組をアピールすることで、多くの人に「この会社で働いてみたい」という印象を与え、より多様性に富んだ</a:t>
            </a:r>
            <a:r>
              <a:rPr lang="ja-JP" altLang="en-US" b="1" u="heavy" dirty="0" smtClean="0">
                <a:solidFill>
                  <a:srgbClr val="FF0000"/>
                </a:solidFill>
              </a:rPr>
              <a:t>人材確保</a:t>
            </a:r>
            <a:r>
              <a:rPr lang="ja-JP" altLang="en-US" b="1" dirty="0" smtClean="0">
                <a:solidFill>
                  <a:schemeClr val="tx1"/>
                </a:solidFill>
              </a:rPr>
              <a:t>にもつながるなど、企業にとってプラスの効果をもたらします。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644008" y="960256"/>
            <a:ext cx="4248472" cy="27363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>
                <a:solidFill>
                  <a:schemeClr val="tx1"/>
                </a:solidFill>
              </a:rPr>
              <a:t>【</a:t>
            </a:r>
            <a:r>
              <a:rPr kumimoji="1" lang="ja-JP" altLang="en-US" b="1" dirty="0">
                <a:solidFill>
                  <a:schemeClr val="tx1"/>
                </a:solidFill>
              </a:rPr>
              <a:t>社会の課題への可能性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】</a:t>
            </a:r>
          </a:p>
          <a:p>
            <a:endParaRPr kumimoji="1" lang="en-US" altLang="ja-JP" b="1" dirty="0" smtClean="0">
              <a:solidFill>
                <a:schemeClr val="tx1"/>
              </a:solidFill>
            </a:endParaRPr>
          </a:p>
          <a:p>
            <a:r>
              <a:rPr kumimoji="1" lang="ja-JP" altLang="en-US" b="1" dirty="0" smtClean="0">
                <a:solidFill>
                  <a:schemeClr val="tx1"/>
                </a:solidFill>
              </a:rPr>
              <a:t>　ＳＤＧｓには社会が抱えている様々な課題が網羅されていて、今の会社が必要としていることが詰まっています。これらの課題への対応は、</a:t>
            </a:r>
            <a:r>
              <a:rPr kumimoji="1" lang="ja-JP" altLang="en-US" b="1" u="heavy" dirty="0" smtClean="0">
                <a:solidFill>
                  <a:srgbClr val="FF0000"/>
                </a:solidFill>
              </a:rPr>
              <a:t>経営リスクの回避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とともに、</a:t>
            </a:r>
            <a:r>
              <a:rPr kumimoji="1" lang="ja-JP" altLang="en-US" b="1" u="heavy" dirty="0" smtClean="0">
                <a:solidFill>
                  <a:srgbClr val="FF0000"/>
                </a:solidFill>
              </a:rPr>
              <a:t>社会への貢献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や</a:t>
            </a:r>
            <a:r>
              <a:rPr kumimoji="1" lang="ja-JP" altLang="en-US" b="1" u="heavy" dirty="0" smtClean="0">
                <a:solidFill>
                  <a:srgbClr val="FF0000"/>
                </a:solidFill>
              </a:rPr>
              <a:t>地域での信頼獲得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にもつながります。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06195" y="4025776"/>
            <a:ext cx="4284476" cy="25631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>
                <a:solidFill>
                  <a:schemeClr val="tx1"/>
                </a:solidFill>
              </a:rPr>
              <a:t>【</a:t>
            </a:r>
            <a:r>
              <a:rPr kumimoji="1" lang="ja-JP" altLang="en-US" b="1" dirty="0">
                <a:solidFill>
                  <a:schemeClr val="tx1"/>
                </a:solidFill>
              </a:rPr>
              <a:t>生存戦略になる</a:t>
            </a:r>
            <a:r>
              <a:rPr kumimoji="1" lang="en-US" altLang="ja-JP" b="1" dirty="0">
                <a:solidFill>
                  <a:schemeClr val="tx1"/>
                </a:solidFill>
              </a:rPr>
              <a:t>】</a:t>
            </a:r>
          </a:p>
          <a:p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</a:rPr>
              <a:t>取引先のニーズの変化や新興国の台頭など、企業の生存競争はますます激しくなっています。今後はＳＤＧｓの対応がビジネスにおける取引条件になる可能性もあり、持続可能な経営を行う</a:t>
            </a:r>
            <a:r>
              <a:rPr lang="ja-JP" altLang="en-US" b="1" u="heavy" dirty="0" smtClean="0">
                <a:solidFill>
                  <a:srgbClr val="FF0000"/>
                </a:solidFill>
              </a:rPr>
              <a:t>戦略として活用</a:t>
            </a:r>
            <a:r>
              <a:rPr lang="ja-JP" altLang="en-US" b="1" dirty="0" smtClean="0">
                <a:solidFill>
                  <a:schemeClr val="tx1"/>
                </a:solidFill>
              </a:rPr>
              <a:t>できます。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746186" y="4010853"/>
            <a:ext cx="4146294" cy="247567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>
                <a:solidFill>
                  <a:schemeClr val="tx1"/>
                </a:solidFill>
              </a:rPr>
              <a:t>【</a:t>
            </a:r>
            <a:r>
              <a:rPr kumimoji="1" lang="ja-JP" altLang="en-US" b="1" dirty="0">
                <a:solidFill>
                  <a:schemeClr val="tx1"/>
                </a:solidFill>
              </a:rPr>
              <a:t>新たな事業機会の創出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】</a:t>
            </a:r>
          </a:p>
          <a:p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 smtClean="0">
                <a:solidFill>
                  <a:schemeClr val="tx1"/>
                </a:solidFill>
              </a:rPr>
              <a:t>　取組をきっかけに、地域の連携、新しい</a:t>
            </a:r>
            <a:r>
              <a:rPr kumimoji="1" lang="ja-JP" altLang="en-US" b="1" u="heavy" dirty="0" smtClean="0">
                <a:solidFill>
                  <a:srgbClr val="FF0000"/>
                </a:solidFill>
              </a:rPr>
              <a:t>取引先や事業パートナーの獲得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、</a:t>
            </a:r>
            <a:r>
              <a:rPr kumimoji="1" lang="ja-JP" altLang="en-US" b="1" u="heavy" dirty="0" smtClean="0">
                <a:solidFill>
                  <a:srgbClr val="FF0000"/>
                </a:solidFill>
              </a:rPr>
              <a:t>新たな事業の創出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など、今までなかった</a:t>
            </a:r>
            <a:r>
              <a:rPr kumimoji="1" lang="ja-JP" altLang="en-US" b="1" u="heavy" dirty="0" smtClean="0">
                <a:solidFill>
                  <a:srgbClr val="FF0000"/>
                </a:solidFill>
              </a:rPr>
              <a:t>イノベーション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や</a:t>
            </a:r>
            <a:r>
              <a:rPr kumimoji="1" lang="ja-JP" altLang="en-US" b="1" u="heavy" dirty="0" smtClean="0">
                <a:solidFill>
                  <a:srgbClr val="FF0000"/>
                </a:solidFill>
              </a:rPr>
              <a:t>パートナーシップ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を生むことにつながります。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7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6</a:t>
            </a:fld>
            <a:endParaRPr lang="ja-JP" altLang="en-US" sz="1200" dirty="0">
              <a:solidFill>
                <a:srgbClr val="898989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5CF80CD-67D5-4391-A43F-359182F2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0648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ＳＤＧｓを活用した課題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と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ニーズへの対応例</a:t>
            </a:r>
            <a:r>
              <a:rPr lang="ja-JP" altLang="en-US" sz="2800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sz="2800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107504" y="980728"/>
          <a:ext cx="8933210" cy="525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85">
                  <a:extLst>
                    <a:ext uri="{9D8B030D-6E8A-4147-A177-3AD203B41FA5}">
                      <a16:colId xmlns:a16="http://schemas.microsoft.com/office/drawing/2014/main" val="561270044"/>
                    </a:ext>
                  </a:extLst>
                </a:gridCol>
                <a:gridCol w="2881751">
                  <a:extLst>
                    <a:ext uri="{9D8B030D-6E8A-4147-A177-3AD203B41FA5}">
                      <a16:colId xmlns:a16="http://schemas.microsoft.com/office/drawing/2014/main" val="176056313"/>
                    </a:ext>
                  </a:extLst>
                </a:gridCol>
                <a:gridCol w="3022905">
                  <a:extLst>
                    <a:ext uri="{9D8B030D-6E8A-4147-A177-3AD203B41FA5}">
                      <a16:colId xmlns:a16="http://schemas.microsoft.com/office/drawing/2014/main" val="2501129154"/>
                    </a:ext>
                  </a:extLst>
                </a:gridCol>
                <a:gridCol w="2607269">
                  <a:extLst>
                    <a:ext uri="{9D8B030D-6E8A-4147-A177-3AD203B41FA5}">
                      <a16:colId xmlns:a16="http://schemas.microsoft.com/office/drawing/2014/main" val="2257071785"/>
                    </a:ext>
                  </a:extLst>
                </a:gridCol>
              </a:tblGrid>
              <a:tr h="44233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社会課題・ニーズ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重要課題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社会的価値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235326"/>
                  </a:ext>
                </a:extLst>
              </a:tr>
              <a:tr h="12035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　経済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・経済のグローバル化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・新興国の台頭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・新興国の市場拡大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・新興国での生産拡大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・海外子会社の整備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・海外現地人財育成</a:t>
                      </a:r>
                      <a:endParaRPr kumimoji="1" lang="en-US" altLang="ja-JP" dirty="0" smtClean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dirty="0" smtClean="0"/>
                        <a:t>【</a:t>
                      </a:r>
                      <a:r>
                        <a:rPr kumimoji="1" lang="ja-JP" altLang="en-US" dirty="0" smtClean="0"/>
                        <a:t>自然環境</a:t>
                      </a:r>
                      <a:r>
                        <a:rPr kumimoji="1" lang="en-US" altLang="ja-JP" dirty="0" smtClean="0"/>
                        <a:t>】</a:t>
                      </a:r>
                    </a:p>
                    <a:p>
                      <a:r>
                        <a:rPr kumimoji="1" lang="ja-JP" altLang="en-US" dirty="0" smtClean="0"/>
                        <a:t>・地球温暖化抑制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・気候変動への対応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・生物多様性への配慮</a:t>
                      </a:r>
                      <a:endParaRPr kumimoji="1" lang="ja-JP" altLang="en-US" dirty="0"/>
                    </a:p>
                    <a:p>
                      <a:r>
                        <a:rPr kumimoji="1" lang="en-US" altLang="ja-JP" dirty="0" smtClean="0"/>
                        <a:t>【</a:t>
                      </a:r>
                      <a:r>
                        <a:rPr kumimoji="1" lang="ja-JP" altLang="en-US" dirty="0" smtClean="0"/>
                        <a:t>取引先</a:t>
                      </a:r>
                      <a:r>
                        <a:rPr kumimoji="1" lang="en-US" altLang="ja-JP" dirty="0" smtClean="0"/>
                        <a:t>】</a:t>
                      </a:r>
                    </a:p>
                    <a:p>
                      <a:r>
                        <a:rPr kumimoji="1" lang="ja-JP" altLang="en-US" dirty="0" smtClean="0"/>
                        <a:t>・公正かつ自由な競争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・適正な取引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・責任ある調達</a:t>
                      </a:r>
                      <a:endParaRPr kumimoji="1" lang="ja-JP" altLang="en-US" dirty="0"/>
                    </a:p>
                    <a:p>
                      <a:r>
                        <a:rPr kumimoji="1" lang="en-US" altLang="ja-JP" dirty="0" smtClean="0"/>
                        <a:t>【</a:t>
                      </a:r>
                      <a:r>
                        <a:rPr kumimoji="1" lang="ja-JP" altLang="en-US" dirty="0" smtClean="0"/>
                        <a:t>社員</a:t>
                      </a:r>
                      <a:r>
                        <a:rPr kumimoji="1" lang="en-US" altLang="ja-JP" dirty="0" smtClean="0"/>
                        <a:t>】</a:t>
                      </a:r>
                    </a:p>
                    <a:p>
                      <a:r>
                        <a:rPr kumimoji="1" lang="ja-JP" altLang="en-US" dirty="0" smtClean="0"/>
                        <a:t>・働きやすい職場の実現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・ダイバシティーの推進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・能力開発の機会提供</a:t>
                      </a:r>
                      <a:endParaRPr kumimoji="1" lang="ja-JP" altLang="en-US" dirty="0"/>
                    </a:p>
                    <a:p>
                      <a:r>
                        <a:rPr kumimoji="1" lang="en-US" altLang="ja-JP" dirty="0" smtClean="0"/>
                        <a:t>【</a:t>
                      </a:r>
                      <a:r>
                        <a:rPr kumimoji="1" lang="ja-JP" altLang="en-US" dirty="0" smtClean="0"/>
                        <a:t>グローバル社会</a:t>
                      </a:r>
                      <a:r>
                        <a:rPr kumimoji="1" lang="en-US" altLang="ja-JP" dirty="0" smtClean="0"/>
                        <a:t>】</a:t>
                      </a:r>
                    </a:p>
                    <a:p>
                      <a:r>
                        <a:rPr kumimoji="1" lang="ja-JP" altLang="en-US" dirty="0" smtClean="0"/>
                        <a:t>・事業活動を通したｸﾞﾛｰ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ﾊﾞﾙ社会への貢献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・ｸﾞﾛｰﾊﾞﾙ社会の活性化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92867"/>
                  </a:ext>
                </a:extLst>
              </a:tr>
              <a:tr h="12035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　環境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・異常気象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・環境対策の加速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・脱炭素社会の実現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・車両の電動化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・</a:t>
                      </a:r>
                      <a:r>
                        <a:rPr kumimoji="1" lang="en-US" altLang="ja-JP" dirty="0" smtClean="0"/>
                        <a:t>CO2</a:t>
                      </a:r>
                      <a:r>
                        <a:rPr kumimoji="1" lang="ja-JP" altLang="en-US" dirty="0" smtClean="0"/>
                        <a:t>排出ゼロ工場へ挑戦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・超省エネ生産の実現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・完全グリーン調達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・電動化車両対応製品開発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498468"/>
                  </a:ext>
                </a:extLst>
              </a:tr>
              <a:tr h="12035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　技術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・デジタル化革命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</a:t>
                      </a:r>
                      <a:r>
                        <a:rPr kumimoji="1" lang="en-US" altLang="ja-JP" dirty="0" smtClean="0"/>
                        <a:t>AI</a:t>
                      </a:r>
                      <a:r>
                        <a:rPr kumimoji="1" lang="ja-JP" altLang="en-US" dirty="0" smtClean="0"/>
                        <a:t>による自動化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・ロボット化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</a:t>
                      </a:r>
                      <a:r>
                        <a:rPr kumimoji="1" lang="en-US" altLang="ja-JP" dirty="0" err="1" smtClean="0"/>
                        <a:t>IoT</a:t>
                      </a:r>
                      <a:r>
                        <a:rPr kumimoji="1" lang="ja-JP" altLang="en-US" dirty="0" smtClean="0"/>
                        <a:t>による情報コネクト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・超省エネ・省コスト生産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・超省エネ・省コスト物流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・間接業務の大幅効率アップ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・ＩＴによる働き方改革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20308"/>
                  </a:ext>
                </a:extLst>
              </a:tr>
              <a:tr h="12035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　労働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・少子化、人手不足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・衣食住の充足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・教育レベルの向上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・従業員の精神的満足度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・従業員の自己実現職場の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創出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・働き方改革と職場環境改善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・物づくりを通した人材育成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973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85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5CF80CD-67D5-4391-A43F-359182F2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0648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ＩＳＯ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14001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；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2015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年度版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ＳＤＧｓ目標と展開</a:t>
            </a:r>
            <a:r>
              <a:rPr lang="ja-JP" altLang="en-US" sz="2800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sz="2800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F1B0F68-6DAF-4F42-AD01-5D3BEA523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051" y="836712"/>
            <a:ext cx="7594902" cy="544576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7A4C80D-3094-4966-BB12-487190C52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23" y="2996952"/>
            <a:ext cx="547882" cy="13351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904440D-009D-4C90-A748-CDF1C888F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1" y="1834757"/>
            <a:ext cx="547882" cy="387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5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8</a:t>
            </a:fld>
            <a:endParaRPr lang="ja-JP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613973" y="2475781"/>
            <a:ext cx="461948" cy="190745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環境影響評価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320008" y="1699529"/>
            <a:ext cx="483955" cy="367368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法的及びその他の要求事項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27711" y="1801537"/>
            <a:ext cx="455350" cy="346966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著しい環境影響項目の特定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902382" y="1912701"/>
            <a:ext cx="432016" cy="324734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重要環境活動項目の特定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621790" y="2225204"/>
            <a:ext cx="450794" cy="27636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環境改善目標の設定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386616" y="2339406"/>
            <a:ext cx="428525" cy="268245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環境改善計画の作成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117035" y="2780287"/>
            <a:ext cx="440421" cy="151216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実行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828147" y="1900550"/>
            <a:ext cx="376036" cy="347299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最高責任者による評価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522241" y="2260924"/>
            <a:ext cx="355260" cy="275225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継続的改善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86046" y="1700808"/>
            <a:ext cx="483248" cy="3443013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ＳＤＧｓの目標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513854" y="1386166"/>
            <a:ext cx="671145" cy="1027783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内部外部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課題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81628" y="2818843"/>
            <a:ext cx="935599" cy="122132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利害関係者の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ニーズ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期待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00908" y="4510862"/>
            <a:ext cx="759351" cy="134270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リスクと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期待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801520" y="2846250"/>
            <a:ext cx="547882" cy="1152127"/>
          </a:xfrm>
          <a:prstGeom prst="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>
            <a:stCxn id="18" idx="2"/>
            <a:endCxn id="19" idx="0"/>
          </p:cNvCxnSpPr>
          <p:nvPr/>
        </p:nvCxnSpPr>
        <p:spPr>
          <a:xfrm>
            <a:off x="1849427" y="2413949"/>
            <a:ext cx="1" cy="40489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849426" y="4079439"/>
            <a:ext cx="1" cy="40489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4">
            <a:extLst>
              <a:ext uri="{FF2B5EF4-FFF2-40B4-BE49-F238E27FC236}">
                <a16:creationId xmlns:a16="http://schemas.microsoft.com/office/drawing/2014/main" id="{C5CF80CD-67D5-4391-A43F-359182F2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94" y="328186"/>
            <a:ext cx="806489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ＫＥＳ；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2015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年度版</a:t>
            </a:r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ＳＤＧｓ目標と展開</a:t>
            </a:r>
            <a:r>
              <a:rPr lang="ja-JP" altLang="en-US" sz="2800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sz="2800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2317227" y="3422312"/>
            <a:ext cx="29674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3078495" y="3414655"/>
            <a:ext cx="29674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3813679" y="3414656"/>
            <a:ext cx="29674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4631287" y="3414657"/>
            <a:ext cx="29674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5382639" y="3414658"/>
            <a:ext cx="29674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6115925" y="3422311"/>
            <a:ext cx="29674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6819620" y="3452016"/>
            <a:ext cx="29674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7530063" y="3456137"/>
            <a:ext cx="29674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8229184" y="3446822"/>
            <a:ext cx="29674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9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14643" y="6486526"/>
            <a:ext cx="408842" cy="37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1AD0F8-F506-417E-928D-842F3B04A0E3}" type="slidenum">
              <a:rPr lang="ja-JP" altLang="en-US" sz="1200" smtClean="0">
                <a:solidFill>
                  <a:srgbClr val="898989"/>
                </a:solidFill>
              </a:rPr>
              <a:pPr eaLnBrk="1" hangingPunct="1"/>
              <a:t>9</a:t>
            </a:fld>
            <a:endParaRPr lang="ja-JP" altLang="en-US" sz="1200" dirty="0">
              <a:solidFill>
                <a:srgbClr val="898989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34145BF-20FD-433A-8CA9-A6763CB3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85" y="-3305"/>
            <a:ext cx="8697787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u="sng" dirty="0">
                <a:latin typeface="HG丸ｺﾞｼｯｸM-PRO" pitchFamily="50" charset="-128"/>
                <a:ea typeface="HG丸ｺﾞｼｯｸM-PRO" pitchFamily="50" charset="-128"/>
              </a:rPr>
              <a:t>日本政府のニーズ　</a:t>
            </a:r>
            <a:r>
              <a:rPr lang="en-US" altLang="ja-JP" sz="2800" b="1" u="sng" dirty="0">
                <a:latin typeface="HG丸ｺﾞｼｯｸM-PRO" pitchFamily="50" charset="-128"/>
                <a:ea typeface="HG丸ｺﾞｼｯｸM-PRO" pitchFamily="50" charset="-128"/>
              </a:rPr>
              <a:t>SDG</a:t>
            </a:r>
            <a:r>
              <a:rPr lang="ja-JP" altLang="en-US" sz="2800" b="1" u="sng" dirty="0" err="1">
                <a:latin typeface="HG丸ｺﾞｼｯｸM-PRO" pitchFamily="50" charset="-128"/>
                <a:ea typeface="HG丸ｺﾞｼｯｸM-PRO" pitchFamily="50" charset="-128"/>
              </a:rPr>
              <a:t>ｓ</a:t>
            </a:r>
            <a:r>
              <a:rPr lang="ja-JP" altLang="en-US" sz="2800" b="1" u="sng" dirty="0">
                <a:latin typeface="HG丸ｺﾞｼｯｸM-PRO" pitchFamily="50" charset="-128"/>
                <a:ea typeface="HG丸ｺﾞｼｯｸM-PRO" pitchFamily="50" charset="-128"/>
              </a:rPr>
              <a:t>アクションプラン</a:t>
            </a:r>
            <a:r>
              <a:rPr lang="en-US" altLang="ja-JP" sz="2800" b="1" u="sng" dirty="0">
                <a:latin typeface="HG丸ｺﾞｼｯｸM-PRO" pitchFamily="50" charset="-128"/>
                <a:ea typeface="HG丸ｺﾞｼｯｸM-PRO" pitchFamily="50" charset="-128"/>
              </a:rPr>
              <a:t>2020</a:t>
            </a:r>
            <a:r>
              <a:rPr lang="ja-JP" altLang="en-US" sz="2800" b="1" u="sng" dirty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ja-JP" altLang="en-US" sz="2400" b="1" u="sng" dirty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ja-JP" altLang="en-US" b="1" u="sng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dirty="0">
                <a:solidFill>
                  <a:prstClr val="white"/>
                </a:solidFill>
                <a:latin typeface="HG丸ｺﾞｼｯｸM-PRO" pitchFamily="50" charset="-128"/>
                <a:ea typeface="HG丸ｺﾞｼｯｸM-PRO" pitchFamily="50" charset="-128"/>
              </a:rPr>
              <a:t>　 </a:t>
            </a:r>
            <a:endParaRPr lang="en-US" altLang="ja-JP" dirty="0">
              <a:solidFill>
                <a:prstClr val="white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2758" y="3824576"/>
            <a:ext cx="81750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/>
              <a:t>ビジネス</a:t>
            </a:r>
            <a:endParaRPr kumimoji="1" lang="en-US" altLang="ja-JP" sz="2400" dirty="0"/>
          </a:p>
          <a:p>
            <a:r>
              <a:rPr lang="ja-JP" altLang="en-US" sz="2400" dirty="0"/>
              <a:t>▶　</a:t>
            </a:r>
            <a:r>
              <a:rPr lang="ja-JP" altLang="en-US" sz="2400" u="sng" dirty="0">
                <a:solidFill>
                  <a:srgbClr val="FF0000"/>
                </a:solidFill>
              </a:rPr>
              <a:t>企業経営へのＳＤＧｓの取り込み</a:t>
            </a:r>
            <a:r>
              <a:rPr lang="ja-JP" altLang="en-US" sz="2400" dirty="0"/>
              <a:t>及び</a:t>
            </a:r>
            <a:r>
              <a:rPr lang="ja-JP" altLang="en-US" sz="2400" u="sng" dirty="0">
                <a:solidFill>
                  <a:srgbClr val="FF0000"/>
                </a:solidFill>
              </a:rPr>
              <a:t>ＥＳＧ投資</a:t>
            </a:r>
            <a:r>
              <a:rPr lang="ja-JP" altLang="en-US" sz="2400" dirty="0"/>
              <a:t>を後押し</a:t>
            </a:r>
            <a:endParaRPr lang="en-US" altLang="ja-JP" sz="2400" dirty="0"/>
          </a:p>
          <a:p>
            <a:r>
              <a:rPr kumimoji="1" lang="ja-JP" altLang="en-US" sz="2400" dirty="0"/>
              <a:t>▶　「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Ｃｏｎｎｅｃｔｅｄ　Ｉｎｄｕｓｔｒｉｅｓ</a:t>
            </a:r>
            <a:r>
              <a:rPr kumimoji="1" lang="ja-JP" altLang="en-US" sz="2400" dirty="0"/>
              <a:t>」の推進</a:t>
            </a:r>
            <a:endParaRPr kumimoji="1" lang="en-US" altLang="ja-JP" sz="2400" dirty="0"/>
          </a:p>
          <a:p>
            <a:r>
              <a:rPr lang="ja-JP" altLang="en-US" sz="2400" dirty="0"/>
              <a:t>▶　</a:t>
            </a:r>
            <a:r>
              <a:rPr lang="ja-JP" altLang="en-US" sz="2400" u="sng" dirty="0">
                <a:solidFill>
                  <a:srgbClr val="FF0000"/>
                </a:solidFill>
              </a:rPr>
              <a:t>中小企業</a:t>
            </a:r>
            <a:r>
              <a:rPr lang="ja-JP" altLang="en-US" sz="2400" dirty="0"/>
              <a:t>のＳＤＧｓ取組強化のための関係団体・地域、金融</a:t>
            </a:r>
            <a:endParaRPr lang="en-US" altLang="ja-JP" sz="2400" dirty="0"/>
          </a:p>
          <a:p>
            <a:r>
              <a:rPr lang="ja-JP" altLang="en-US" sz="2400" dirty="0"/>
              <a:t>　　機関との連携を強化</a:t>
            </a:r>
            <a:endParaRPr lang="en-US" altLang="ja-JP" sz="2400" dirty="0"/>
          </a:p>
          <a:p>
            <a:r>
              <a:rPr lang="ja-JP" altLang="en-US" sz="2400" u="sng" dirty="0"/>
              <a:t>科学技術イノベーション（ＳＴＩ）</a:t>
            </a:r>
            <a:endParaRPr lang="en-US" altLang="ja-JP" sz="2400" dirty="0"/>
          </a:p>
          <a:p>
            <a:r>
              <a:rPr lang="ja-JP" altLang="en-US" sz="2400" dirty="0"/>
              <a:t>▶　・・・・・・・・・・・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1205806" y="2913367"/>
            <a:ext cx="6696744" cy="79208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１．ビジネスとイノベーション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～ＳＤＧｓと連動する「Ｓｏｃｉｅｔｙ５．０」の推進～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79991" y="639465"/>
            <a:ext cx="8459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■</a:t>
            </a:r>
            <a:r>
              <a:rPr lang="en-US" altLang="ja-JP" sz="2400" dirty="0"/>
              <a:t>『</a:t>
            </a:r>
            <a:r>
              <a:rPr lang="ja-JP" altLang="en-US" sz="2400" dirty="0"/>
              <a:t>ＳＤＧｓアクションプラン２０２０</a:t>
            </a:r>
            <a:r>
              <a:rPr lang="en-US" altLang="ja-JP" sz="2400" dirty="0"/>
              <a:t>』</a:t>
            </a:r>
            <a:r>
              <a:rPr lang="ja-JP" altLang="en-US" sz="2400" dirty="0"/>
              <a:t>では、ＳＤＧｓ実施指針の下、</a:t>
            </a:r>
            <a:endParaRPr lang="en-US" altLang="ja-JP" sz="2400" dirty="0"/>
          </a:p>
          <a:p>
            <a:r>
              <a:rPr lang="ja-JP" altLang="en-US" sz="2400" dirty="0"/>
              <a:t>　</a:t>
            </a:r>
            <a:r>
              <a:rPr lang="ja-JP" altLang="en-US" sz="2400" dirty="0">
                <a:solidFill>
                  <a:srgbClr val="FF0000"/>
                </a:solidFill>
              </a:rPr>
              <a:t>今後の１０年を２０３０年の目標達成に向けた「行動の１０年」と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　すべく</a:t>
            </a:r>
            <a:r>
              <a:rPr lang="ja-JP" altLang="en-US" sz="2400" dirty="0"/>
              <a:t>２０２０年に実施する政府の具体的な取組を盛り込んだ。</a:t>
            </a:r>
            <a:endParaRPr lang="en-US" altLang="ja-JP" sz="2400" dirty="0"/>
          </a:p>
          <a:p>
            <a:r>
              <a:rPr lang="ja-JP" altLang="en-US" sz="2400" dirty="0"/>
              <a:t>■国内実施・国際協力の両面において、</a:t>
            </a:r>
            <a:r>
              <a:rPr lang="ja-JP" altLang="en-US" sz="2400" u="sng" dirty="0">
                <a:solidFill>
                  <a:srgbClr val="FF0000"/>
                </a:solidFill>
              </a:rPr>
              <a:t>次の３本柱</a:t>
            </a:r>
            <a:r>
              <a:rPr lang="ja-JP" altLang="en-US" sz="2400" dirty="0"/>
              <a:t>を中核と</a:t>
            </a:r>
            <a:r>
              <a:rPr lang="ja-JP" altLang="en-US" sz="2400" dirty="0" err="1"/>
              <a:t>す</a:t>
            </a:r>
            <a:endParaRPr lang="en-US" altLang="ja-JP" sz="2400" dirty="0"/>
          </a:p>
          <a:p>
            <a:r>
              <a:rPr lang="ja-JP" altLang="en-US" sz="2400" dirty="0"/>
              <a:t>　　る</a:t>
            </a:r>
            <a:r>
              <a:rPr lang="ja-JP" altLang="en-US" sz="2400" u="sng" dirty="0">
                <a:solidFill>
                  <a:srgbClr val="FF0000"/>
                </a:solidFill>
              </a:rPr>
              <a:t>「日本のＳＤＧｓモデル」</a:t>
            </a:r>
            <a:r>
              <a:rPr lang="ja-JP" altLang="en-US" sz="2400" dirty="0"/>
              <a:t>の展開を</a:t>
            </a:r>
            <a:r>
              <a:rPr lang="ja-JP" altLang="en-US" sz="2400" dirty="0">
                <a:solidFill>
                  <a:srgbClr val="FF0000"/>
                </a:solidFill>
              </a:rPr>
              <a:t>加速</a:t>
            </a:r>
            <a:r>
              <a:rPr lang="ja-JP" altLang="en-US" sz="2400" dirty="0" smtClean="0">
                <a:solidFill>
                  <a:srgbClr val="FF0000"/>
                </a:solidFill>
              </a:rPr>
              <a:t>していく</a:t>
            </a:r>
            <a:r>
              <a:rPr lang="ja-JP" altLang="en-US" sz="2400" dirty="0"/>
              <a:t>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03363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11580</TotalTime>
  <Words>1656</Words>
  <Application>Microsoft Office PowerPoint</Application>
  <PresentationFormat>画面に合わせる (4:3)</PresentationFormat>
  <Paragraphs>230</Paragraphs>
  <Slides>17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HG丸ｺﾞｼｯｸM-PRO</vt:lpstr>
      <vt:lpstr>Meiryo UI</vt:lpstr>
      <vt:lpstr>ＭＳ Ｐゴシック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渡邉　一宏</dc:creator>
  <cp:lastModifiedBy>椎野　哲夫</cp:lastModifiedBy>
  <cp:revision>1035</cp:revision>
  <cp:lastPrinted>2020-09-10T00:21:54Z</cp:lastPrinted>
  <dcterms:created xsi:type="dcterms:W3CDTF">2017-03-03T07:49:41Z</dcterms:created>
  <dcterms:modified xsi:type="dcterms:W3CDTF">2021-01-29T01:45:53Z</dcterms:modified>
</cp:coreProperties>
</file>